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sldIdLst>
    <p:sldId id="256" r:id="rId2"/>
    <p:sldId id="277" r:id="rId3"/>
    <p:sldId id="260" r:id="rId4"/>
    <p:sldId id="271" r:id="rId5"/>
    <p:sldId id="278" r:id="rId6"/>
    <p:sldId id="279" r:id="rId7"/>
    <p:sldId id="280" r:id="rId8"/>
    <p:sldId id="281" r:id="rId9"/>
    <p:sldId id="282" r:id="rId10"/>
    <p:sldId id="283" r:id="rId11"/>
    <p:sldId id="284" r:id="rId12"/>
    <p:sldId id="285" r:id="rId13"/>
    <p:sldId id="287" r:id="rId14"/>
    <p:sldId id="286" r:id="rId15"/>
    <p:sldId id="288" r:id="rId16"/>
    <p:sldId id="289" r:id="rId17"/>
    <p:sldId id="290" r:id="rId18"/>
    <p:sldId id="291" r:id="rId19"/>
    <p:sldId id="292" r:id="rId20"/>
    <p:sldId id="293" r:id="rId21"/>
    <p:sldId id="294" r:id="rId22"/>
    <p:sldId id="295" r:id="rId23"/>
    <p:sldId id="296" r:id="rId24"/>
    <p:sldId id="25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FEA9E2A-25AB-452C-9106-B29E93636207}">
          <p14:sldIdLst>
            <p14:sldId id="256"/>
            <p14:sldId id="277"/>
            <p14:sldId id="260"/>
            <p14:sldId id="271"/>
            <p14:sldId id="278"/>
            <p14:sldId id="279"/>
            <p14:sldId id="280"/>
            <p14:sldId id="281"/>
            <p14:sldId id="282"/>
            <p14:sldId id="283"/>
            <p14:sldId id="284"/>
            <p14:sldId id="285"/>
            <p14:sldId id="287"/>
            <p14:sldId id="286"/>
            <p14:sldId id="288"/>
            <p14:sldId id="289"/>
            <p14:sldId id="290"/>
            <p14:sldId id="291"/>
            <p14:sldId id="292"/>
            <p14:sldId id="293"/>
            <p14:sldId id="294"/>
            <p14:sldId id="295"/>
            <p14:sldId id="296"/>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14" autoAdjust="0"/>
    <p:restoredTop sz="95262" autoAdjust="0"/>
  </p:normalViewPr>
  <p:slideViewPr>
    <p:cSldViewPr snapToGrid="0">
      <p:cViewPr varScale="1">
        <p:scale>
          <a:sx n="82" d="100"/>
          <a:sy n="82" d="100"/>
        </p:scale>
        <p:origin x="216"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26D02-AC81-46B1-9257-B5363C05D12E}" type="datetimeFigureOut">
              <a:rPr lang="en-IN" smtClean="0"/>
              <a:t>29-03-2020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0D9AE-BECB-4761-8D33-3FF116B0E552}" type="slidenum">
              <a:rPr lang="en-IN" smtClean="0"/>
              <a:t>‹#›</a:t>
            </a:fld>
            <a:endParaRPr lang="en-IN"/>
          </a:p>
        </p:txBody>
      </p:sp>
    </p:spTree>
    <p:extLst>
      <p:ext uri="{BB962C8B-B14F-4D97-AF65-F5344CB8AC3E}">
        <p14:creationId xmlns:p14="http://schemas.microsoft.com/office/powerpoint/2010/main" val="138906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172281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194879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B178DC-9D75-480A-B8DC-6DC42347C7A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8496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1642183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B178DC-9D75-480A-B8DC-6DC42347C7A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3938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635009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552733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109435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48125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1494D1-CFBE-486E-A5E6-80A623FA7307}" type="datetimeFigureOut">
              <a:rPr lang="en-IN" smtClean="0"/>
              <a:t>29-03-2020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28323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3412884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1494D1-CFBE-486E-A5E6-80A623FA7307}" type="datetimeFigureOut">
              <a:rPr lang="en-IN" smtClean="0"/>
              <a:t>29-03-2020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2710175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1494D1-CFBE-486E-A5E6-80A623FA7307}" type="datetimeFigureOut">
              <a:rPr lang="en-IN" smtClean="0"/>
              <a:t>29-03-2020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227039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1494D1-CFBE-486E-A5E6-80A623FA7307}" type="datetimeFigureOut">
              <a:rPr lang="en-IN" smtClean="0"/>
              <a:t>29-03-2020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2844448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372992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1494D1-CFBE-486E-A5E6-80A623FA7307}" type="datetimeFigureOut">
              <a:rPr lang="en-IN" smtClean="0"/>
              <a:t>29-03-2020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B178DC-9D75-480A-B8DC-6DC42347C7A3}" type="slidenum">
              <a:rPr lang="en-IN" smtClean="0"/>
              <a:t>‹#›</a:t>
            </a:fld>
            <a:endParaRPr lang="en-IN"/>
          </a:p>
        </p:txBody>
      </p:sp>
    </p:spTree>
    <p:extLst>
      <p:ext uri="{BB962C8B-B14F-4D97-AF65-F5344CB8AC3E}">
        <p14:creationId xmlns:p14="http://schemas.microsoft.com/office/powerpoint/2010/main" val="221579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E1494D1-CFBE-486E-A5E6-80A623FA7307}" type="datetimeFigureOut">
              <a:rPr lang="en-IN" smtClean="0"/>
              <a:t>29-03-2020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8B178DC-9D75-480A-B8DC-6DC42347C7A3}" type="slidenum">
              <a:rPr lang="en-IN" smtClean="0"/>
              <a:t>‹#›</a:t>
            </a:fld>
            <a:endParaRPr lang="en-IN"/>
          </a:p>
        </p:txBody>
      </p:sp>
    </p:spTree>
    <p:extLst>
      <p:ext uri="{BB962C8B-B14F-4D97-AF65-F5344CB8AC3E}">
        <p14:creationId xmlns:p14="http://schemas.microsoft.com/office/powerpoint/2010/main" val="20684515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rawford/computer-network-traffic" TargetMode="External"/><Relationship Id="rId2" Type="http://schemas.openxmlformats.org/officeDocument/2006/relationships/hyperlink" Target="https://www.kaggle.com/naebolo/predict-traffic-of-lte-network" TargetMode="External"/><Relationship Id="rId1" Type="http://schemas.openxmlformats.org/officeDocument/2006/relationships/slideLayout" Target="../slideLayouts/slideLayout2.xml"/><Relationship Id="rId4" Type="http://schemas.openxmlformats.org/officeDocument/2006/relationships/hyperlink" Target="https://www.kaggle.com/galaxyh/kdd-cup-1999-data"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3F92-CEA8-4D91-946B-2EC241C57BA3}"/>
              </a:ext>
            </a:extLst>
          </p:cNvPr>
          <p:cNvSpPr>
            <a:spLocks noGrp="1"/>
          </p:cNvSpPr>
          <p:nvPr>
            <p:ph type="ctrTitle"/>
          </p:nvPr>
        </p:nvSpPr>
        <p:spPr>
          <a:xfrm>
            <a:off x="2589212" y="1287099"/>
            <a:ext cx="8915399" cy="2262781"/>
          </a:xfrm>
        </p:spPr>
        <p:txBody>
          <a:bodyPr>
            <a:normAutofit/>
          </a:bodyPr>
          <a:lstStyle/>
          <a:p>
            <a:pPr algn="ctr"/>
            <a:r>
              <a:rPr lang="en-US" sz="3600" b="1" dirty="0">
                <a:latin typeface="Georgia" panose="02040502050405020303" pitchFamily="18" charset="0"/>
                <a:cs typeface="Arial" panose="020B0604020202020204" pitchFamily="34" charset="0"/>
              </a:rPr>
              <a:t>Network Congestion Analysis and Anomaly Detection</a:t>
            </a:r>
            <a:br>
              <a:rPr lang="en-IN" b="1" dirty="0">
                <a:latin typeface="Georgia" panose="02040502050405020303" pitchFamily="18" charset="0"/>
                <a:cs typeface="Arial" panose="020B0604020202020204" pitchFamily="34" charset="0"/>
              </a:rPr>
            </a:br>
            <a:endParaRPr lang="en-IN" b="1" dirty="0">
              <a:latin typeface="Georgia" panose="02040502050405020303" pitchFamily="18" charset="0"/>
              <a:cs typeface="Arial" panose="020B0604020202020204" pitchFamily="34" charset="0"/>
            </a:endParaRPr>
          </a:p>
        </p:txBody>
      </p:sp>
      <p:pic>
        <p:nvPicPr>
          <p:cNvPr id="6" name="Picture 5">
            <a:extLst>
              <a:ext uri="{FF2B5EF4-FFF2-40B4-BE49-F238E27FC236}">
                <a16:creationId xmlns:a16="http://schemas.microsoft.com/office/drawing/2014/main" id="{C1A846BA-E547-49AB-A14E-DA1BD7B6F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49" y="0"/>
            <a:ext cx="2289564" cy="1388319"/>
          </a:xfrm>
          <a:prstGeom prst="rect">
            <a:avLst/>
          </a:prstGeom>
        </p:spPr>
      </p:pic>
      <p:sp>
        <p:nvSpPr>
          <p:cNvPr id="4" name="TextBox 3">
            <a:extLst>
              <a:ext uri="{FF2B5EF4-FFF2-40B4-BE49-F238E27FC236}">
                <a16:creationId xmlns:a16="http://schemas.microsoft.com/office/drawing/2014/main" id="{0D0B6CAB-1771-486B-B1AC-445FAB4830D6}"/>
              </a:ext>
            </a:extLst>
          </p:cNvPr>
          <p:cNvSpPr txBox="1"/>
          <p:nvPr/>
        </p:nvSpPr>
        <p:spPr>
          <a:xfrm>
            <a:off x="3360524" y="252024"/>
            <a:ext cx="6138534" cy="461665"/>
          </a:xfrm>
          <a:prstGeom prst="rect">
            <a:avLst/>
          </a:prstGeom>
          <a:noFill/>
        </p:spPr>
        <p:txBody>
          <a:bodyPr wrap="square" rtlCol="0">
            <a:spAutoFit/>
          </a:bodyPr>
          <a:lstStyle/>
          <a:p>
            <a:pPr algn="ctr"/>
            <a:r>
              <a:rPr lang="en-US" sz="2400" dirty="0">
                <a:latin typeface="Cooper Black" panose="0208090404030B020404" pitchFamily="18" charset="0"/>
              </a:rPr>
              <a:t>Mini Project - II</a:t>
            </a:r>
            <a:endParaRPr lang="en-IN" sz="2400" dirty="0">
              <a:latin typeface="Cooper Black" panose="0208090404030B020404" pitchFamily="18" charset="0"/>
            </a:endParaRPr>
          </a:p>
        </p:txBody>
      </p:sp>
      <p:sp>
        <p:nvSpPr>
          <p:cNvPr id="12" name="TextBox 11">
            <a:extLst>
              <a:ext uri="{FF2B5EF4-FFF2-40B4-BE49-F238E27FC236}">
                <a16:creationId xmlns:a16="http://schemas.microsoft.com/office/drawing/2014/main" id="{9C1EA4D4-4B51-4A51-9F69-D3F87AEFBFEE}"/>
              </a:ext>
            </a:extLst>
          </p:cNvPr>
          <p:cNvSpPr txBox="1"/>
          <p:nvPr/>
        </p:nvSpPr>
        <p:spPr>
          <a:xfrm>
            <a:off x="1881615" y="4411268"/>
            <a:ext cx="3182281" cy="523220"/>
          </a:xfrm>
          <a:prstGeom prst="rect">
            <a:avLst/>
          </a:prstGeom>
          <a:noFill/>
        </p:spPr>
        <p:txBody>
          <a:bodyPr wrap="none" rtlCol="0">
            <a:spAutoFit/>
          </a:bodyPr>
          <a:lstStyle/>
          <a:p>
            <a:r>
              <a:rPr lang="en-US" sz="2800" b="1" dirty="0">
                <a:solidFill>
                  <a:schemeClr val="accent1"/>
                </a:solidFill>
                <a:latin typeface="Georgia" pitchFamily="18" charset="0"/>
              </a:rPr>
              <a:t>Team Members:</a:t>
            </a:r>
          </a:p>
        </p:txBody>
      </p:sp>
      <p:sp>
        <p:nvSpPr>
          <p:cNvPr id="13" name="Subtitle 2">
            <a:extLst>
              <a:ext uri="{FF2B5EF4-FFF2-40B4-BE49-F238E27FC236}">
                <a16:creationId xmlns:a16="http://schemas.microsoft.com/office/drawing/2014/main" id="{54AA0915-5CDF-4AFA-999E-5053E4E36F90}"/>
              </a:ext>
            </a:extLst>
          </p:cNvPr>
          <p:cNvSpPr>
            <a:spLocks noGrp="1"/>
          </p:cNvSpPr>
          <p:nvPr>
            <p:ph type="subTitle" idx="1"/>
          </p:nvPr>
        </p:nvSpPr>
        <p:spPr>
          <a:xfrm>
            <a:off x="1881615" y="4934488"/>
            <a:ext cx="6720175" cy="1466636"/>
          </a:xfrm>
        </p:spPr>
        <p:txBody>
          <a:bodyPr>
            <a:normAutofit/>
          </a:bodyPr>
          <a:lstStyle/>
          <a:p>
            <a:pPr marL="457200" indent="-457200">
              <a:buAutoNum type="arabicParenR"/>
            </a:pPr>
            <a:r>
              <a:rPr lang="en-US" b="1" dirty="0">
                <a:solidFill>
                  <a:schemeClr val="tx1"/>
                </a:solidFill>
                <a:latin typeface="Georgia" pitchFamily="18" charset="0"/>
              </a:rPr>
              <a:t>Shani Kumar Gupta (171500308)</a:t>
            </a:r>
          </a:p>
          <a:p>
            <a:pPr marL="457200" indent="-457200">
              <a:buAutoNum type="arabicParenR"/>
            </a:pPr>
            <a:r>
              <a:rPr lang="en-US" b="1" dirty="0">
                <a:solidFill>
                  <a:schemeClr val="tx1"/>
                </a:solidFill>
                <a:latin typeface="Georgia" pitchFamily="18" charset="0"/>
              </a:rPr>
              <a:t>Mudit Mangal (171500194)</a:t>
            </a:r>
          </a:p>
        </p:txBody>
      </p:sp>
    </p:spTree>
    <p:extLst>
      <p:ext uri="{BB962C8B-B14F-4D97-AF65-F5344CB8AC3E}">
        <p14:creationId xmlns:p14="http://schemas.microsoft.com/office/powerpoint/2010/main" val="212431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Congestion Analysis:</a:t>
            </a:r>
            <a:endParaRPr lang="en-IN" sz="2800" b="1" dirty="0">
              <a:latin typeface="Georgia" panose="02040502050405020303" pitchFamily="18" charset="0"/>
              <a:cs typeface="Times New Roman" panose="02020603050405020304" pitchFamily="18" charset="0"/>
            </a:endParaRPr>
          </a:p>
        </p:txBody>
      </p:sp>
      <p:pic>
        <p:nvPicPr>
          <p:cNvPr id="7" name="Picture 6" descr="WhatsApp Image 2019-10-09 at 22.06.43.jpeg">
            <a:extLst>
              <a:ext uri="{FF2B5EF4-FFF2-40B4-BE49-F238E27FC236}">
                <a16:creationId xmlns:a16="http://schemas.microsoft.com/office/drawing/2014/main" id="{491E85A5-D851-488F-B484-8BE96430CA90}"/>
              </a:ext>
            </a:extLst>
          </p:cNvPr>
          <p:cNvPicPr>
            <a:picLocks noChangeAspect="1"/>
          </p:cNvPicPr>
          <p:nvPr/>
        </p:nvPicPr>
        <p:blipFill>
          <a:blip r:embed="rId2"/>
          <a:srcRect l="12087" t="11871" r="12559" b="10928"/>
          <a:stretch>
            <a:fillRect/>
          </a:stretch>
        </p:blipFill>
        <p:spPr>
          <a:xfrm>
            <a:off x="2695557" y="1697466"/>
            <a:ext cx="7963428" cy="4589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930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Congestion Analysis:</a:t>
            </a:r>
            <a:endParaRPr lang="en-IN" sz="2800" b="1" dirty="0">
              <a:latin typeface="Georgia" panose="02040502050405020303" pitchFamily="18" charset="0"/>
              <a:cs typeface="Times New Roman" panose="02020603050405020304" pitchFamily="18" charset="0"/>
            </a:endParaRPr>
          </a:p>
        </p:txBody>
      </p:sp>
      <p:pic>
        <p:nvPicPr>
          <p:cNvPr id="4" name="Picture 3" descr="WhatsApp Image 2019-10-09 at 22.06.42.jpeg">
            <a:extLst>
              <a:ext uri="{FF2B5EF4-FFF2-40B4-BE49-F238E27FC236}">
                <a16:creationId xmlns:a16="http://schemas.microsoft.com/office/drawing/2014/main" id="{DF794A15-2AEA-4672-B489-AE0A40912524}"/>
              </a:ext>
            </a:extLst>
          </p:cNvPr>
          <p:cNvPicPr>
            <a:picLocks noChangeAspect="1"/>
          </p:cNvPicPr>
          <p:nvPr/>
        </p:nvPicPr>
        <p:blipFill>
          <a:blip r:embed="rId2"/>
          <a:stretch>
            <a:fillRect/>
          </a:stretch>
        </p:blipFill>
        <p:spPr>
          <a:xfrm>
            <a:off x="2088355" y="1288664"/>
            <a:ext cx="9369637" cy="5270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662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Congestion Analysis:</a:t>
            </a:r>
            <a:endParaRPr lang="en-IN" sz="2800" b="1" dirty="0">
              <a:latin typeface="Georgia" panose="02040502050405020303"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5851C3A-9788-4A7A-A819-965AA055A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604" y="1288664"/>
            <a:ext cx="9199983" cy="5174990"/>
          </a:xfrm>
          <a:prstGeom prst="rect">
            <a:avLst/>
          </a:prstGeom>
        </p:spPr>
      </p:pic>
    </p:spTree>
    <p:extLst>
      <p:ext uri="{BB962C8B-B14F-4D97-AF65-F5344CB8AC3E}">
        <p14:creationId xmlns:p14="http://schemas.microsoft.com/office/powerpoint/2010/main" val="409830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Congestion Analysis:</a:t>
            </a:r>
            <a:endParaRPr lang="en-IN" sz="2800" b="1" dirty="0">
              <a:latin typeface="Georgia" panose="0204050205040502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B511CF-E44A-4FF2-9311-A1019A091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5330" y="1457632"/>
            <a:ext cx="9283959" cy="5088865"/>
          </a:xfrm>
          <a:prstGeom prst="rect">
            <a:avLst/>
          </a:prstGeom>
        </p:spPr>
      </p:pic>
    </p:spTree>
    <p:extLst>
      <p:ext uri="{BB962C8B-B14F-4D97-AF65-F5344CB8AC3E}">
        <p14:creationId xmlns:p14="http://schemas.microsoft.com/office/powerpoint/2010/main" val="2283054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194958" y="166910"/>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Project Output:</a:t>
            </a:r>
            <a:endParaRPr lang="en-IN" sz="3200" b="1" dirty="0">
              <a:latin typeface="Georgia" panose="02040502050405020303"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ECE5D3-E8BE-4A26-8A29-43B2248663CC}"/>
              </a:ext>
            </a:extLst>
          </p:cNvPr>
          <p:cNvPicPr>
            <a:picLocks noChangeAspect="1"/>
          </p:cNvPicPr>
          <p:nvPr/>
        </p:nvPicPr>
        <p:blipFill rotWithShape="1">
          <a:blip r:embed="rId2">
            <a:extLst>
              <a:ext uri="{28A0092B-C50C-407E-A947-70E740481C1C}">
                <a14:useLocalDpi xmlns:a14="http://schemas.microsoft.com/office/drawing/2010/main" val="0"/>
              </a:ext>
            </a:extLst>
          </a:blip>
          <a:srcRect l="11709" t="11974" r="12066" b="9251"/>
          <a:stretch/>
        </p:blipFill>
        <p:spPr>
          <a:xfrm>
            <a:off x="2034074" y="1288666"/>
            <a:ext cx="9293289" cy="5402424"/>
          </a:xfrm>
          <a:prstGeom prst="rect">
            <a:avLst/>
          </a:prstGeom>
        </p:spPr>
      </p:pic>
    </p:spTree>
    <p:extLst>
      <p:ext uri="{BB962C8B-B14F-4D97-AF65-F5344CB8AC3E}">
        <p14:creationId xmlns:p14="http://schemas.microsoft.com/office/powerpoint/2010/main" val="362838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723396C-1987-4D36-922F-38BFEBE31594}"/>
              </a:ext>
            </a:extLst>
          </p:cNvPr>
          <p:cNvPicPr>
            <a:picLocks noChangeAspect="1"/>
          </p:cNvPicPr>
          <p:nvPr/>
        </p:nvPicPr>
        <p:blipFill rotWithShape="1">
          <a:blip r:embed="rId2">
            <a:extLst>
              <a:ext uri="{28A0092B-C50C-407E-A947-70E740481C1C}">
                <a14:useLocalDpi xmlns:a14="http://schemas.microsoft.com/office/drawing/2010/main" val="0"/>
              </a:ext>
            </a:extLst>
          </a:blip>
          <a:srcRect l="11938" t="10612" r="11990" b="9388"/>
          <a:stretch/>
        </p:blipFill>
        <p:spPr>
          <a:xfrm>
            <a:off x="2099388" y="1288664"/>
            <a:ext cx="9274628" cy="5486402"/>
          </a:xfrm>
          <a:prstGeom prst="rect">
            <a:avLst/>
          </a:prstGeom>
        </p:spPr>
      </p:pic>
    </p:spTree>
    <p:extLst>
      <p:ext uri="{BB962C8B-B14F-4D97-AF65-F5344CB8AC3E}">
        <p14:creationId xmlns:p14="http://schemas.microsoft.com/office/powerpoint/2010/main" val="328992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EE6095C-2809-4891-849A-1564A2834CCC}"/>
              </a:ext>
            </a:extLst>
          </p:cNvPr>
          <p:cNvPicPr>
            <a:picLocks noChangeAspect="1"/>
          </p:cNvPicPr>
          <p:nvPr/>
        </p:nvPicPr>
        <p:blipFill rotWithShape="1">
          <a:blip r:embed="rId2">
            <a:extLst>
              <a:ext uri="{28A0092B-C50C-407E-A947-70E740481C1C}">
                <a14:useLocalDpi xmlns:a14="http://schemas.microsoft.com/office/drawing/2010/main" val="0"/>
              </a:ext>
            </a:extLst>
          </a:blip>
          <a:srcRect l="12092" t="12653" r="11990" b="9116"/>
          <a:stretch/>
        </p:blipFill>
        <p:spPr>
          <a:xfrm>
            <a:off x="2174032" y="1288664"/>
            <a:ext cx="9255967" cy="5365103"/>
          </a:xfrm>
          <a:prstGeom prst="rect">
            <a:avLst/>
          </a:prstGeom>
        </p:spPr>
      </p:pic>
    </p:spTree>
    <p:extLst>
      <p:ext uri="{BB962C8B-B14F-4D97-AF65-F5344CB8AC3E}">
        <p14:creationId xmlns:p14="http://schemas.microsoft.com/office/powerpoint/2010/main" val="155924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E54CBF-5CFC-4EC3-AA89-6E712C512D7C}"/>
              </a:ext>
            </a:extLst>
          </p:cNvPr>
          <p:cNvPicPr>
            <a:picLocks noChangeAspect="1"/>
          </p:cNvPicPr>
          <p:nvPr/>
        </p:nvPicPr>
        <p:blipFill rotWithShape="1">
          <a:blip r:embed="rId2">
            <a:extLst>
              <a:ext uri="{28A0092B-C50C-407E-A947-70E740481C1C}">
                <a14:useLocalDpi xmlns:a14="http://schemas.microsoft.com/office/drawing/2010/main" val="0"/>
              </a:ext>
            </a:extLst>
          </a:blip>
          <a:srcRect l="12015" t="11974" r="12603" b="8979"/>
          <a:stretch/>
        </p:blipFill>
        <p:spPr>
          <a:xfrm>
            <a:off x="2230016" y="1288664"/>
            <a:ext cx="9190653" cy="5421086"/>
          </a:xfrm>
          <a:prstGeom prst="rect">
            <a:avLst/>
          </a:prstGeom>
        </p:spPr>
      </p:pic>
    </p:spTree>
    <p:extLst>
      <p:ext uri="{BB962C8B-B14F-4D97-AF65-F5344CB8AC3E}">
        <p14:creationId xmlns:p14="http://schemas.microsoft.com/office/powerpoint/2010/main" val="196290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B330A60-A547-414E-BF1C-4E26AA2FDE65}"/>
              </a:ext>
            </a:extLst>
          </p:cNvPr>
          <p:cNvPicPr>
            <a:picLocks noChangeAspect="1"/>
          </p:cNvPicPr>
          <p:nvPr/>
        </p:nvPicPr>
        <p:blipFill rotWithShape="1">
          <a:blip r:embed="rId2">
            <a:extLst>
              <a:ext uri="{28A0092B-C50C-407E-A947-70E740481C1C}">
                <a14:useLocalDpi xmlns:a14="http://schemas.microsoft.com/office/drawing/2010/main" val="0"/>
              </a:ext>
            </a:extLst>
          </a:blip>
          <a:srcRect l="11939" t="12245" r="12526" b="9524"/>
          <a:stretch/>
        </p:blipFill>
        <p:spPr>
          <a:xfrm>
            <a:off x="2183364" y="1288664"/>
            <a:ext cx="9209314" cy="5365103"/>
          </a:xfrm>
          <a:prstGeom prst="rect">
            <a:avLst/>
          </a:prstGeom>
        </p:spPr>
      </p:pic>
    </p:spTree>
    <p:extLst>
      <p:ext uri="{BB962C8B-B14F-4D97-AF65-F5344CB8AC3E}">
        <p14:creationId xmlns:p14="http://schemas.microsoft.com/office/powerpoint/2010/main" val="83651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83B6CE-D503-4A8D-BE7C-B1E8EEFF1D85}"/>
              </a:ext>
            </a:extLst>
          </p:cNvPr>
          <p:cNvPicPr>
            <a:picLocks noChangeAspect="1"/>
          </p:cNvPicPr>
          <p:nvPr/>
        </p:nvPicPr>
        <p:blipFill rotWithShape="1">
          <a:blip r:embed="rId2">
            <a:extLst>
              <a:ext uri="{28A0092B-C50C-407E-A947-70E740481C1C}">
                <a14:useLocalDpi xmlns:a14="http://schemas.microsoft.com/office/drawing/2010/main" val="0"/>
              </a:ext>
            </a:extLst>
          </a:blip>
          <a:srcRect l="12551" t="11837" r="12678" b="9252"/>
          <a:stretch/>
        </p:blipFill>
        <p:spPr>
          <a:xfrm>
            <a:off x="2183363" y="1288664"/>
            <a:ext cx="9116009" cy="5411756"/>
          </a:xfrm>
          <a:prstGeom prst="rect">
            <a:avLst/>
          </a:prstGeom>
        </p:spPr>
      </p:pic>
    </p:spTree>
    <p:extLst>
      <p:ext uri="{BB962C8B-B14F-4D97-AF65-F5344CB8AC3E}">
        <p14:creationId xmlns:p14="http://schemas.microsoft.com/office/powerpoint/2010/main" val="104461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1A62-D523-4DFB-AC2D-425E73286E0D}"/>
              </a:ext>
            </a:extLst>
          </p:cNvPr>
          <p:cNvSpPr>
            <a:spLocks noGrp="1"/>
          </p:cNvSpPr>
          <p:nvPr>
            <p:ph type="title"/>
          </p:nvPr>
        </p:nvSpPr>
        <p:spPr>
          <a:xfrm>
            <a:off x="2592925" y="633442"/>
            <a:ext cx="8911687" cy="598200"/>
          </a:xfrm>
        </p:spPr>
        <p:txBody>
          <a:bodyPr>
            <a:normAutofit/>
          </a:bodyPr>
          <a:lstStyle/>
          <a:p>
            <a:r>
              <a:rPr lang="en-US" sz="3200" b="1" dirty="0">
                <a:latin typeface="Georgia" panose="02040502050405020303" pitchFamily="18" charset="0"/>
              </a:rPr>
              <a:t>Introduction</a:t>
            </a:r>
            <a:endParaRPr lang="en-IN" sz="3200" b="1" dirty="0">
              <a:latin typeface="Georgia" panose="02040502050405020303" pitchFamily="18" charset="0"/>
            </a:endParaRPr>
          </a:p>
        </p:txBody>
      </p:sp>
      <p:sp>
        <p:nvSpPr>
          <p:cNvPr id="4" name="TextBox 3">
            <a:extLst>
              <a:ext uri="{FF2B5EF4-FFF2-40B4-BE49-F238E27FC236}">
                <a16:creationId xmlns:a16="http://schemas.microsoft.com/office/drawing/2014/main" id="{C79FBC42-061F-48BE-AB27-5A7CE9F65045}"/>
              </a:ext>
            </a:extLst>
          </p:cNvPr>
          <p:cNvSpPr txBox="1"/>
          <p:nvPr/>
        </p:nvSpPr>
        <p:spPr>
          <a:xfrm>
            <a:off x="2592926" y="1231642"/>
            <a:ext cx="9154316" cy="554690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We are living in the are of networks and internet.</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Internet and communication have become an important part of our life.</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Almost everyone is connected through telecommunication and everything, we perform through internet.</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Which leaves us more vulnerable towards attack and due to heavy communication on telecommunication network which causes congestion.</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In network congestion means heavy traffic in the network due to the overload of subscriber.</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An attack is defined as:</a:t>
            </a:r>
          </a:p>
          <a:p>
            <a:pPr algn="just">
              <a:lnSpc>
                <a:spcPct val="150000"/>
              </a:lnSpc>
            </a:pPr>
            <a:r>
              <a:rPr lang="en-US" sz="1400" b="1" dirty="0">
                <a:solidFill>
                  <a:srgbClr val="19627F"/>
                </a:solidFill>
                <a:latin typeface="Georgia" pitchFamily="18" charset="0"/>
              </a:rPr>
              <a:t>       </a:t>
            </a:r>
            <a:r>
              <a:rPr lang="en-US" sz="1400" b="1" dirty="0" err="1">
                <a:solidFill>
                  <a:srgbClr val="19627F"/>
                </a:solidFill>
                <a:latin typeface="Georgia" pitchFamily="18" charset="0"/>
              </a:rPr>
              <a:t>i</a:t>
            </a:r>
            <a:r>
              <a:rPr lang="en-US" sz="1400" b="1" dirty="0">
                <a:solidFill>
                  <a:srgbClr val="19627F"/>
                </a:solidFill>
                <a:latin typeface="Georgia" pitchFamily="18" charset="0"/>
              </a:rPr>
              <a:t>) Any actions that compromise the availability, confidentiality and integrity of a system.</a:t>
            </a:r>
          </a:p>
          <a:p>
            <a:pPr algn="just">
              <a:lnSpc>
                <a:spcPct val="150000"/>
              </a:lnSpc>
            </a:pPr>
            <a:r>
              <a:rPr lang="en-US" sz="1400" b="1" dirty="0">
                <a:solidFill>
                  <a:srgbClr val="19627F"/>
                </a:solidFill>
                <a:latin typeface="Georgia" pitchFamily="18" charset="0"/>
              </a:rPr>
              <a:t>       ii) Four major classes of attacks are: </a:t>
            </a:r>
          </a:p>
          <a:p>
            <a:pPr algn="just">
              <a:lnSpc>
                <a:spcPct val="150000"/>
              </a:lnSpc>
            </a:pPr>
            <a:r>
              <a:rPr lang="en-US" sz="1400" b="1" dirty="0">
                <a:solidFill>
                  <a:srgbClr val="19627F"/>
                </a:solidFill>
                <a:latin typeface="Georgia" pitchFamily="18" charset="0"/>
              </a:rPr>
              <a:t>                      a) DOS (Denial of Service)</a:t>
            </a:r>
          </a:p>
          <a:p>
            <a:pPr algn="just">
              <a:lnSpc>
                <a:spcPct val="150000"/>
              </a:lnSpc>
            </a:pPr>
            <a:r>
              <a:rPr lang="en-US" sz="1400" b="1" dirty="0">
                <a:solidFill>
                  <a:srgbClr val="19627F"/>
                </a:solidFill>
                <a:latin typeface="Georgia" pitchFamily="18" charset="0"/>
              </a:rPr>
              <a:t>                      b) Probe</a:t>
            </a:r>
          </a:p>
          <a:p>
            <a:pPr algn="just">
              <a:lnSpc>
                <a:spcPct val="150000"/>
              </a:lnSpc>
            </a:pPr>
            <a:r>
              <a:rPr lang="en-US" sz="1400" b="1" dirty="0">
                <a:solidFill>
                  <a:srgbClr val="19627F"/>
                </a:solidFill>
                <a:latin typeface="Georgia" pitchFamily="18" charset="0"/>
              </a:rPr>
              <a:t>                      c) R2L (Remote to Local)</a:t>
            </a:r>
          </a:p>
          <a:p>
            <a:pPr algn="just">
              <a:lnSpc>
                <a:spcPct val="150000"/>
              </a:lnSpc>
            </a:pPr>
            <a:r>
              <a:rPr lang="en-US" sz="1400" b="1" dirty="0">
                <a:solidFill>
                  <a:srgbClr val="19627F"/>
                </a:solidFill>
                <a:latin typeface="Georgia" pitchFamily="18" charset="0"/>
              </a:rPr>
              <a:t>                      d) U2R (User to Root)</a:t>
            </a:r>
          </a:p>
          <a:p>
            <a:pPr marL="285750" indent="-285750" algn="just">
              <a:lnSpc>
                <a:spcPct val="150000"/>
              </a:lnSpc>
              <a:buFont typeface="Wingdings" panose="05000000000000000000" pitchFamily="2" charset="2"/>
              <a:buChar char="Ø"/>
            </a:pPr>
            <a:r>
              <a:rPr lang="en-US" sz="1400" b="1" dirty="0">
                <a:solidFill>
                  <a:srgbClr val="19627F"/>
                </a:solidFill>
                <a:latin typeface="Georgia" pitchFamily="18" charset="0"/>
              </a:rPr>
              <a:t>To reduce congestion in the telecommunication network and to stop potential threats on internet, use Arima Model to identify Congestion and for anomaly, Intrusion Detection Systems are used.</a:t>
            </a:r>
          </a:p>
        </p:txBody>
      </p:sp>
    </p:spTree>
    <p:extLst>
      <p:ext uri="{BB962C8B-B14F-4D97-AF65-F5344CB8AC3E}">
        <p14:creationId xmlns:p14="http://schemas.microsoft.com/office/powerpoint/2010/main" val="294049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441E84-F5D7-494F-B93D-C2A2A8432201}"/>
              </a:ext>
            </a:extLst>
          </p:cNvPr>
          <p:cNvPicPr>
            <a:picLocks noChangeAspect="1"/>
          </p:cNvPicPr>
          <p:nvPr/>
        </p:nvPicPr>
        <p:blipFill rotWithShape="1">
          <a:blip r:embed="rId2">
            <a:extLst>
              <a:ext uri="{28A0092B-C50C-407E-A947-70E740481C1C}">
                <a14:useLocalDpi xmlns:a14="http://schemas.microsoft.com/office/drawing/2010/main" val="0"/>
              </a:ext>
            </a:extLst>
          </a:blip>
          <a:srcRect l="12475" t="12517" r="12373" b="10612"/>
          <a:stretch/>
        </p:blipFill>
        <p:spPr>
          <a:xfrm>
            <a:off x="2248678" y="1288664"/>
            <a:ext cx="9162661" cy="5271797"/>
          </a:xfrm>
          <a:prstGeom prst="rect">
            <a:avLst/>
          </a:prstGeom>
        </p:spPr>
      </p:pic>
    </p:spTree>
    <p:extLst>
      <p:ext uri="{BB962C8B-B14F-4D97-AF65-F5344CB8AC3E}">
        <p14:creationId xmlns:p14="http://schemas.microsoft.com/office/powerpoint/2010/main" val="3521149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F792AF1-A72A-48AE-A0CD-C9FE460B0B7B}"/>
              </a:ext>
            </a:extLst>
          </p:cNvPr>
          <p:cNvPicPr>
            <a:picLocks noChangeAspect="1"/>
          </p:cNvPicPr>
          <p:nvPr/>
        </p:nvPicPr>
        <p:blipFill rotWithShape="1">
          <a:blip r:embed="rId2">
            <a:extLst>
              <a:ext uri="{28A0092B-C50C-407E-A947-70E740481C1C}">
                <a14:useLocalDpi xmlns:a14="http://schemas.microsoft.com/office/drawing/2010/main" val="0"/>
              </a:ext>
            </a:extLst>
          </a:blip>
          <a:srcRect l="12474" t="12517" r="12984" b="9252"/>
          <a:stretch/>
        </p:blipFill>
        <p:spPr>
          <a:xfrm>
            <a:off x="2230017" y="1288664"/>
            <a:ext cx="9088016" cy="5365102"/>
          </a:xfrm>
          <a:prstGeom prst="rect">
            <a:avLst/>
          </a:prstGeom>
        </p:spPr>
      </p:pic>
    </p:spTree>
    <p:extLst>
      <p:ext uri="{BB962C8B-B14F-4D97-AF65-F5344CB8AC3E}">
        <p14:creationId xmlns:p14="http://schemas.microsoft.com/office/powerpoint/2010/main" val="3011636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Anomaly Detection:</a:t>
            </a:r>
            <a:endParaRPr lang="en-IN" sz="2800" b="1" dirty="0">
              <a:latin typeface="Georgia" panose="02040502050405020303"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24CDDA8-43BF-49BB-A47F-448696F33A2F}"/>
              </a:ext>
            </a:extLst>
          </p:cNvPr>
          <p:cNvPicPr>
            <a:picLocks noChangeAspect="1"/>
          </p:cNvPicPr>
          <p:nvPr/>
        </p:nvPicPr>
        <p:blipFill rotWithShape="1">
          <a:blip r:embed="rId2">
            <a:extLst>
              <a:ext uri="{28A0092B-C50C-407E-A947-70E740481C1C}">
                <a14:useLocalDpi xmlns:a14="http://schemas.microsoft.com/office/drawing/2010/main" val="0"/>
              </a:ext>
            </a:extLst>
          </a:blip>
          <a:srcRect l="12245" t="12517" r="12755" b="9387"/>
          <a:stretch/>
        </p:blipFill>
        <p:spPr>
          <a:xfrm>
            <a:off x="2230016" y="1288664"/>
            <a:ext cx="9144000" cy="5355772"/>
          </a:xfrm>
          <a:prstGeom prst="rect">
            <a:avLst/>
          </a:prstGeom>
        </p:spPr>
      </p:pic>
    </p:spTree>
    <p:extLst>
      <p:ext uri="{BB962C8B-B14F-4D97-AF65-F5344CB8AC3E}">
        <p14:creationId xmlns:p14="http://schemas.microsoft.com/office/powerpoint/2010/main" val="132660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Conclusion:</a:t>
            </a:r>
            <a:endParaRPr lang="en-IN" sz="2800" b="1" dirty="0">
              <a:latin typeface="Georgia" panose="02040502050405020303" pitchFamily="18" charset="0"/>
              <a:cs typeface="Times New Roman" panose="02020603050405020304" pitchFamily="18" charset="0"/>
            </a:endParaRPr>
          </a:p>
        </p:txBody>
      </p:sp>
      <p:sp>
        <p:nvSpPr>
          <p:cNvPr id="4" name="TextBox 25">
            <a:extLst>
              <a:ext uri="{FF2B5EF4-FFF2-40B4-BE49-F238E27FC236}">
                <a16:creationId xmlns:a16="http://schemas.microsoft.com/office/drawing/2014/main" id="{38B41228-C13B-44A5-9711-B9935ED17973}"/>
              </a:ext>
            </a:extLst>
          </p:cNvPr>
          <p:cNvSpPr txBox="1"/>
          <p:nvPr/>
        </p:nvSpPr>
        <p:spPr>
          <a:xfrm>
            <a:off x="2267339" y="1555380"/>
            <a:ext cx="8346672" cy="297139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50000"/>
              </a:lnSpc>
            </a:pPr>
            <a:r>
              <a:rPr lang="en-US" sz="1600" b="1" dirty="0">
                <a:solidFill>
                  <a:srgbClr val="0070C0"/>
                </a:solidFill>
                <a:latin typeface="Georgia" pitchFamily="18" charset="0"/>
              </a:rPr>
              <a:t>In this Digital Era everyone is connected through network so it is possible that the huge amount of data in the network channel can create the congestion in the network. So, it is important to analyze the network congestion factors that we can use to reduce the congestion in the network which will also include the security aspects of data packets loss problems.</a:t>
            </a:r>
            <a:endParaRPr lang="en-US" sz="1600" b="1" dirty="0">
              <a:solidFill>
                <a:srgbClr val="0070C0"/>
              </a:solidFill>
              <a:latin typeface="Georgia" pitchFamily="18" charset="0"/>
              <a:cs typeface="Calibri Light" panose="020F0302020204030204" pitchFamily="34" charset="0"/>
            </a:endParaRPr>
          </a:p>
        </p:txBody>
      </p:sp>
    </p:spTree>
    <p:extLst>
      <p:ext uri="{BB962C8B-B14F-4D97-AF65-F5344CB8AC3E}">
        <p14:creationId xmlns:p14="http://schemas.microsoft.com/office/powerpoint/2010/main" val="1427966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DB1D40-ED2B-4E16-A4FD-884AA7113CF6}"/>
              </a:ext>
            </a:extLst>
          </p:cNvPr>
          <p:cNvSpPr txBox="1">
            <a:spLocks/>
          </p:cNvSpPr>
          <p:nvPr/>
        </p:nvSpPr>
        <p:spPr>
          <a:xfrm>
            <a:off x="3711606" y="2952618"/>
            <a:ext cx="4900550" cy="56087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latin typeface="Georgia" panose="02040502050405020303" pitchFamily="18" charset="0"/>
                <a:cs typeface="Times New Roman" panose="02020603050405020304" pitchFamily="18" charset="0"/>
              </a:rPr>
              <a:t>Thank You!!</a:t>
            </a:r>
            <a:endParaRPr lang="en-IN" sz="4800" b="1"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224967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1A62-D523-4DFB-AC2D-425E73286E0D}"/>
              </a:ext>
            </a:extLst>
          </p:cNvPr>
          <p:cNvSpPr>
            <a:spLocks noGrp="1"/>
          </p:cNvSpPr>
          <p:nvPr>
            <p:ph type="title"/>
          </p:nvPr>
        </p:nvSpPr>
        <p:spPr>
          <a:xfrm>
            <a:off x="2592925" y="633442"/>
            <a:ext cx="8911687" cy="598200"/>
          </a:xfrm>
        </p:spPr>
        <p:txBody>
          <a:bodyPr>
            <a:normAutofit/>
          </a:bodyPr>
          <a:lstStyle/>
          <a:p>
            <a:r>
              <a:rPr lang="en-US" sz="3200" b="1" dirty="0">
                <a:latin typeface="Georgia" panose="02040502050405020303" pitchFamily="18" charset="0"/>
              </a:rPr>
              <a:t>Problem Statement</a:t>
            </a:r>
            <a:endParaRPr lang="en-IN" sz="3200" b="1" dirty="0">
              <a:latin typeface="Georgia" panose="02040502050405020303" pitchFamily="18" charset="0"/>
            </a:endParaRPr>
          </a:p>
        </p:txBody>
      </p:sp>
      <p:sp>
        <p:nvSpPr>
          <p:cNvPr id="8" name="TextBox 7">
            <a:extLst>
              <a:ext uri="{FF2B5EF4-FFF2-40B4-BE49-F238E27FC236}">
                <a16:creationId xmlns:a16="http://schemas.microsoft.com/office/drawing/2014/main" id="{DCFEE4F8-2403-4CA4-AAEC-5C40D58ED954}"/>
              </a:ext>
            </a:extLst>
          </p:cNvPr>
          <p:cNvSpPr txBox="1"/>
          <p:nvPr/>
        </p:nvSpPr>
        <p:spPr>
          <a:xfrm>
            <a:off x="2592925" y="1231642"/>
            <a:ext cx="9116993" cy="5218160"/>
          </a:xfrm>
          <a:prstGeom prst="rect">
            <a:avLst/>
          </a:prstGeom>
          <a:noFill/>
        </p:spPr>
        <p:txBody>
          <a:bodyPr wrap="square" rtlCol="0">
            <a:spAutoFit/>
          </a:bodyPr>
          <a:lstStyle/>
          <a:p>
            <a:pPr algn="just">
              <a:lnSpc>
                <a:spcPct val="150000"/>
              </a:lnSpc>
            </a:pPr>
            <a:r>
              <a:rPr lang="en-US" sz="1600" b="1" dirty="0">
                <a:solidFill>
                  <a:srgbClr val="19627F"/>
                </a:solidFill>
                <a:latin typeface="Georgia" pitchFamily="18" charset="0"/>
              </a:rPr>
              <a:t>Network Congestion is one of the primary causes of  :</a:t>
            </a:r>
          </a:p>
          <a:p>
            <a:pPr marL="400050" indent="-400050" algn="just">
              <a:lnSpc>
                <a:spcPct val="150000"/>
              </a:lnSpc>
              <a:buAutoNum type="romanLcParenR"/>
            </a:pPr>
            <a:r>
              <a:rPr lang="en-US" sz="1600" b="1" dirty="0">
                <a:latin typeface="Georgia" pitchFamily="18" charset="0"/>
              </a:rPr>
              <a:t>Performance degradation </a:t>
            </a:r>
          </a:p>
          <a:p>
            <a:pPr marL="400050" indent="-400050" algn="just">
              <a:lnSpc>
                <a:spcPct val="150000"/>
              </a:lnSpc>
              <a:buAutoNum type="romanLcParenR"/>
            </a:pPr>
            <a:r>
              <a:rPr lang="en-US" sz="1600" b="1" dirty="0">
                <a:latin typeface="Georgia" pitchFamily="18" charset="0"/>
              </a:rPr>
              <a:t>Performance variability</a:t>
            </a:r>
            <a:r>
              <a:rPr lang="en-US" sz="1600" b="1" dirty="0">
                <a:solidFill>
                  <a:srgbClr val="19627F"/>
                </a:solidFill>
                <a:latin typeface="Georgia" pitchFamily="18" charset="0"/>
              </a:rPr>
              <a:t> </a:t>
            </a:r>
          </a:p>
          <a:p>
            <a:pPr marL="400050" indent="-400050" algn="just">
              <a:lnSpc>
                <a:spcPct val="150000"/>
              </a:lnSpc>
              <a:buAutoNum type="romanLcParenR"/>
            </a:pPr>
            <a:r>
              <a:rPr lang="en-US" sz="1600" b="1" dirty="0">
                <a:latin typeface="Georgia" pitchFamily="18" charset="0"/>
              </a:rPr>
              <a:t>Poor scaling in communication-heavy parallel applications</a:t>
            </a:r>
          </a:p>
          <a:p>
            <a:pPr marL="400050" indent="-400050" algn="just">
              <a:lnSpc>
                <a:spcPct val="150000"/>
              </a:lnSpc>
              <a:buAutoNum type="romanLcParenR"/>
            </a:pPr>
            <a:r>
              <a:rPr lang="en-US" sz="1600" b="1" dirty="0">
                <a:latin typeface="Georgia" pitchFamily="18" charset="0"/>
              </a:rPr>
              <a:t>Low Bandwidth</a:t>
            </a:r>
          </a:p>
          <a:p>
            <a:pPr algn="just">
              <a:lnSpc>
                <a:spcPct val="150000"/>
              </a:lnSpc>
            </a:pPr>
            <a:r>
              <a:rPr lang="en-US" sz="1600" b="1" dirty="0">
                <a:solidFill>
                  <a:srgbClr val="19627F"/>
                </a:solidFill>
                <a:latin typeface="Georgia" pitchFamily="18" charset="0"/>
              </a:rPr>
              <a:t> We need new approaches to analyze, model and predict this critical behavior in order to improve the performance of large-scale parallel applications.</a:t>
            </a:r>
          </a:p>
          <a:p>
            <a:pPr algn="just">
              <a:lnSpc>
                <a:spcPct val="150000"/>
              </a:lnSpc>
            </a:pPr>
            <a:endParaRPr lang="en-US" sz="1600" b="1" dirty="0">
              <a:solidFill>
                <a:srgbClr val="19627F"/>
              </a:solidFill>
              <a:latin typeface="Georgia" pitchFamily="18" charset="0"/>
            </a:endParaRPr>
          </a:p>
          <a:p>
            <a:pPr algn="just">
              <a:lnSpc>
                <a:spcPct val="150000"/>
              </a:lnSpc>
            </a:pPr>
            <a:r>
              <a:rPr lang="en-US" sz="1600" b="1" dirty="0">
                <a:solidFill>
                  <a:srgbClr val="19627F"/>
                </a:solidFill>
                <a:latin typeface="Georgia" pitchFamily="18" charset="0"/>
              </a:rPr>
              <a:t>Anomaly in the network is one of the primary causes of:</a:t>
            </a:r>
          </a:p>
          <a:p>
            <a:pPr marL="400050" indent="-400050" algn="just">
              <a:lnSpc>
                <a:spcPct val="150000"/>
              </a:lnSpc>
              <a:buAutoNum type="romanLcParenR"/>
            </a:pPr>
            <a:r>
              <a:rPr lang="en-US" sz="1600" b="1" dirty="0">
                <a:latin typeface="Georgia" pitchFamily="18" charset="0"/>
              </a:rPr>
              <a:t> Network Security break</a:t>
            </a:r>
          </a:p>
          <a:p>
            <a:pPr marL="400050" indent="-400050" algn="just">
              <a:lnSpc>
                <a:spcPct val="150000"/>
              </a:lnSpc>
              <a:buAutoNum type="romanLcParenR"/>
            </a:pPr>
            <a:r>
              <a:rPr lang="en-US" sz="1600" b="1" dirty="0">
                <a:latin typeface="Georgia" pitchFamily="18" charset="0"/>
              </a:rPr>
              <a:t>Packet drop</a:t>
            </a:r>
            <a:endParaRPr lang="en-US" sz="1600" b="1" dirty="0">
              <a:solidFill>
                <a:srgbClr val="19627F"/>
              </a:solidFill>
              <a:latin typeface="Georgia" pitchFamily="18" charset="0"/>
            </a:endParaRPr>
          </a:p>
          <a:p>
            <a:pPr marL="400050" indent="-400050" algn="just">
              <a:lnSpc>
                <a:spcPct val="150000"/>
              </a:lnSpc>
              <a:buAutoNum type="romanLcParenR"/>
            </a:pPr>
            <a:r>
              <a:rPr lang="en-US" sz="1600" b="1" dirty="0">
                <a:latin typeface="Georgia" pitchFamily="18" charset="0"/>
              </a:rPr>
              <a:t>Confidential information will be lost</a:t>
            </a:r>
          </a:p>
          <a:p>
            <a:pPr algn="just">
              <a:lnSpc>
                <a:spcPct val="150000"/>
              </a:lnSpc>
            </a:pPr>
            <a:endParaRPr lang="en-US" sz="1600" b="1" dirty="0">
              <a:solidFill>
                <a:srgbClr val="19627F"/>
              </a:solidFill>
              <a:latin typeface="Georgia" pitchFamily="18" charset="0"/>
            </a:endParaRPr>
          </a:p>
          <a:p>
            <a:pPr algn="just">
              <a:lnSpc>
                <a:spcPct val="150000"/>
              </a:lnSpc>
            </a:pPr>
            <a:endParaRPr lang="en-US" sz="1600" b="1" dirty="0">
              <a:solidFill>
                <a:srgbClr val="19627F"/>
              </a:solidFill>
              <a:latin typeface="Georgia" pitchFamily="18" charset="0"/>
            </a:endParaRPr>
          </a:p>
        </p:txBody>
      </p:sp>
    </p:spTree>
    <p:extLst>
      <p:ext uri="{BB962C8B-B14F-4D97-AF65-F5344CB8AC3E}">
        <p14:creationId xmlns:p14="http://schemas.microsoft.com/office/powerpoint/2010/main" val="417919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2592925" y="633441"/>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M</a:t>
            </a:r>
            <a:r>
              <a:rPr lang="en-IN" sz="3200" b="1" dirty="0">
                <a:latin typeface="Georgia" panose="02040502050405020303" pitchFamily="18" charset="0"/>
                <a:cs typeface="Times New Roman" panose="02020603050405020304" pitchFamily="18" charset="0"/>
              </a:rPr>
              <a:t>ain Objective</a:t>
            </a:r>
          </a:p>
        </p:txBody>
      </p:sp>
      <p:sp>
        <p:nvSpPr>
          <p:cNvPr id="10" name="TextBox 9">
            <a:extLst>
              <a:ext uri="{FF2B5EF4-FFF2-40B4-BE49-F238E27FC236}">
                <a16:creationId xmlns:a16="http://schemas.microsoft.com/office/drawing/2014/main" id="{064E7AAD-C4C5-44EB-8D87-47DF95395E93}"/>
              </a:ext>
            </a:extLst>
          </p:cNvPr>
          <p:cNvSpPr txBox="1"/>
          <p:nvPr/>
        </p:nvSpPr>
        <p:spPr>
          <a:xfrm>
            <a:off x="2592925" y="1897138"/>
            <a:ext cx="9191638" cy="3063724"/>
          </a:xfrm>
          <a:prstGeom prst="rect">
            <a:avLst/>
          </a:prstGeom>
          <a:noFill/>
        </p:spPr>
        <p:txBody>
          <a:bodyPr wrap="square" rtlCol="0">
            <a:spAutoFit/>
          </a:bodyPr>
          <a:lstStyle/>
          <a:p>
            <a:pPr marL="342900" indent="-342900" algn="just">
              <a:lnSpc>
                <a:spcPct val="250000"/>
              </a:lnSpc>
              <a:buFont typeface="Wingdings" panose="05000000000000000000" pitchFamily="2" charset="2"/>
              <a:buChar char="Ø"/>
            </a:pPr>
            <a:r>
              <a:rPr lang="en-US" sz="1600" b="1" dirty="0">
                <a:solidFill>
                  <a:srgbClr val="19627F"/>
                </a:solidFill>
                <a:latin typeface="Georgia" pitchFamily="18" charset="0"/>
              </a:rPr>
              <a:t>Analyze the different factors of congestion</a:t>
            </a:r>
          </a:p>
          <a:p>
            <a:pPr marL="342900" indent="-342900" algn="just">
              <a:lnSpc>
                <a:spcPct val="250000"/>
              </a:lnSpc>
              <a:buFont typeface="Wingdings" panose="05000000000000000000" pitchFamily="2" charset="2"/>
              <a:buChar char="Ø"/>
            </a:pPr>
            <a:r>
              <a:rPr lang="en-US" sz="1600" b="1" dirty="0">
                <a:solidFill>
                  <a:srgbClr val="19627F"/>
                </a:solidFill>
                <a:latin typeface="Georgia" pitchFamily="18" charset="0"/>
              </a:rPr>
              <a:t>Predict the congestion in the network based on past data</a:t>
            </a:r>
          </a:p>
          <a:p>
            <a:pPr marL="342900" indent="-342900" algn="just">
              <a:lnSpc>
                <a:spcPct val="250000"/>
              </a:lnSpc>
              <a:buFont typeface="Wingdings" panose="05000000000000000000" pitchFamily="2" charset="2"/>
              <a:buChar char="Ø"/>
            </a:pPr>
            <a:r>
              <a:rPr lang="en-US" sz="1600" b="1" dirty="0">
                <a:solidFill>
                  <a:srgbClr val="19627F"/>
                </a:solidFill>
                <a:latin typeface="Georgia" pitchFamily="18" charset="0"/>
              </a:rPr>
              <a:t>Analyze the security aspects of the network and anomaly detection</a:t>
            </a:r>
          </a:p>
          <a:p>
            <a:pPr marL="342900" indent="-342900" algn="just">
              <a:lnSpc>
                <a:spcPct val="250000"/>
              </a:lnSpc>
              <a:buFont typeface="Wingdings" panose="05000000000000000000" pitchFamily="2" charset="2"/>
              <a:buChar char="Ø"/>
            </a:pPr>
            <a:r>
              <a:rPr lang="en-US" sz="1600" b="1" dirty="0">
                <a:solidFill>
                  <a:srgbClr val="19627F"/>
                </a:solidFill>
                <a:latin typeface="Georgia" pitchFamily="18" charset="0"/>
              </a:rPr>
              <a:t>Bandwidth Cost Prediction</a:t>
            </a:r>
          </a:p>
          <a:p>
            <a:pPr marL="342900" indent="-342900" algn="just">
              <a:lnSpc>
                <a:spcPct val="250000"/>
              </a:lnSpc>
              <a:buFont typeface="Wingdings" panose="05000000000000000000" pitchFamily="2" charset="2"/>
              <a:buChar char="Ø"/>
            </a:pPr>
            <a:r>
              <a:rPr lang="en-US" sz="1600" b="1" dirty="0">
                <a:solidFill>
                  <a:srgbClr val="19627F"/>
                </a:solidFill>
                <a:latin typeface="Georgia" pitchFamily="18" charset="0"/>
              </a:rPr>
              <a:t>Detect Anomaly in the network</a:t>
            </a:r>
          </a:p>
        </p:txBody>
      </p:sp>
    </p:spTree>
    <p:extLst>
      <p:ext uri="{BB962C8B-B14F-4D97-AF65-F5344CB8AC3E}">
        <p14:creationId xmlns:p14="http://schemas.microsoft.com/office/powerpoint/2010/main" val="106771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2592925" y="633441"/>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Use Cases:</a:t>
            </a:r>
            <a:endParaRPr lang="en-IN" sz="3200" b="1" dirty="0">
              <a:latin typeface="Georgia" panose="02040502050405020303"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64E7AAD-C4C5-44EB-8D87-47DF95395E93}"/>
              </a:ext>
            </a:extLst>
          </p:cNvPr>
          <p:cNvSpPr txBox="1"/>
          <p:nvPr/>
        </p:nvSpPr>
        <p:spPr>
          <a:xfrm>
            <a:off x="2592925" y="1824869"/>
            <a:ext cx="9191638" cy="3063724"/>
          </a:xfrm>
          <a:prstGeom prst="rect">
            <a:avLst/>
          </a:prstGeom>
          <a:noFill/>
        </p:spPr>
        <p:txBody>
          <a:bodyPr wrap="square" rtlCol="0">
            <a:spAutoFit/>
          </a:bodyPr>
          <a:lstStyle/>
          <a:p>
            <a:pPr marL="400050" indent="-400050" algn="just">
              <a:lnSpc>
                <a:spcPct val="250000"/>
              </a:lnSpc>
              <a:buFont typeface="Wingdings" panose="05000000000000000000" pitchFamily="2" charset="2"/>
              <a:buChar char="Ø"/>
            </a:pPr>
            <a:r>
              <a:rPr lang="en-US" sz="1600" b="1" dirty="0">
                <a:solidFill>
                  <a:srgbClr val="19627F"/>
                </a:solidFill>
                <a:latin typeface="Georgia" pitchFamily="18" charset="0"/>
              </a:rPr>
              <a:t>Cost prediction based on the required bandwidth</a:t>
            </a:r>
          </a:p>
          <a:p>
            <a:pPr marL="400050" indent="-400050" algn="just">
              <a:lnSpc>
                <a:spcPct val="250000"/>
              </a:lnSpc>
              <a:buFont typeface="Wingdings" panose="05000000000000000000" pitchFamily="2" charset="2"/>
              <a:buChar char="Ø"/>
            </a:pPr>
            <a:r>
              <a:rPr lang="en-US" sz="1600" b="1" dirty="0">
                <a:solidFill>
                  <a:srgbClr val="19627F"/>
                </a:solidFill>
                <a:latin typeface="Georgia" pitchFamily="18" charset="0"/>
              </a:rPr>
              <a:t>Most of the time in festival congestion increase so to tackle these type of situation</a:t>
            </a:r>
          </a:p>
          <a:p>
            <a:pPr marL="400050" indent="-400050" algn="just">
              <a:lnSpc>
                <a:spcPct val="250000"/>
              </a:lnSpc>
              <a:buFont typeface="Wingdings" panose="05000000000000000000" pitchFamily="2" charset="2"/>
              <a:buChar char="Ø"/>
            </a:pPr>
            <a:r>
              <a:rPr lang="en-US" sz="1600" b="1" dirty="0">
                <a:solidFill>
                  <a:srgbClr val="19627F"/>
                </a:solidFill>
                <a:latin typeface="Georgia" pitchFamily="18" charset="0"/>
              </a:rPr>
              <a:t>Decrease high bandwidth use</a:t>
            </a:r>
          </a:p>
          <a:p>
            <a:pPr marL="400050" indent="-400050" algn="just">
              <a:lnSpc>
                <a:spcPct val="250000"/>
              </a:lnSpc>
              <a:buFont typeface="Wingdings" panose="05000000000000000000" pitchFamily="2" charset="2"/>
              <a:buChar char="Ø"/>
            </a:pPr>
            <a:r>
              <a:rPr lang="en-US" sz="1600" b="1" dirty="0">
                <a:solidFill>
                  <a:srgbClr val="19627F"/>
                </a:solidFill>
                <a:latin typeface="Georgia" pitchFamily="18" charset="0"/>
              </a:rPr>
              <a:t>Create customizable network traffic report</a:t>
            </a:r>
          </a:p>
          <a:p>
            <a:pPr marL="400050" indent="-400050" algn="just">
              <a:lnSpc>
                <a:spcPct val="250000"/>
              </a:lnSpc>
              <a:buFont typeface="Wingdings" panose="05000000000000000000" pitchFamily="2" charset="2"/>
              <a:buChar char="Ø"/>
            </a:pPr>
            <a:r>
              <a:rPr lang="en-US" sz="1600" b="1" dirty="0">
                <a:solidFill>
                  <a:srgbClr val="19627F"/>
                </a:solidFill>
                <a:latin typeface="Georgia" pitchFamily="18" charset="0"/>
              </a:rPr>
              <a:t>Detect and prevent the network anomaly </a:t>
            </a:r>
          </a:p>
        </p:txBody>
      </p:sp>
    </p:spTree>
    <p:extLst>
      <p:ext uri="{BB962C8B-B14F-4D97-AF65-F5344CB8AC3E}">
        <p14:creationId xmlns:p14="http://schemas.microsoft.com/office/powerpoint/2010/main" val="275793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2592925" y="633441"/>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Requirements:</a:t>
            </a:r>
            <a:endParaRPr lang="en-IN" sz="3200" b="1" dirty="0">
              <a:latin typeface="Georgia" panose="02040502050405020303"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C381E3E-7BE4-4BD0-AC4E-2E53B03BC26C}"/>
              </a:ext>
            </a:extLst>
          </p:cNvPr>
          <p:cNvSpPr txBox="1"/>
          <p:nvPr/>
        </p:nvSpPr>
        <p:spPr>
          <a:xfrm>
            <a:off x="3010680" y="1194318"/>
            <a:ext cx="4692310" cy="457369"/>
          </a:xfrm>
          <a:prstGeom prst="rect">
            <a:avLst/>
          </a:prstGeom>
          <a:noFill/>
        </p:spPr>
        <p:txBody>
          <a:bodyPr wrap="none" rtlCol="0">
            <a:spAutoFit/>
          </a:bodyPr>
          <a:lstStyle/>
          <a:p>
            <a:pPr marL="400050" indent="-400050" algn="just">
              <a:lnSpc>
                <a:spcPct val="150000"/>
              </a:lnSpc>
            </a:pPr>
            <a:r>
              <a:rPr lang="en-US" b="1" dirty="0">
                <a:solidFill>
                  <a:srgbClr val="D80F79"/>
                </a:solidFill>
                <a:latin typeface="Georgia" pitchFamily="18" charset="0"/>
              </a:rPr>
              <a:t>Hardware Requirement Specification </a:t>
            </a:r>
          </a:p>
        </p:txBody>
      </p:sp>
      <p:sp>
        <p:nvSpPr>
          <p:cNvPr id="5" name="TextBox 4">
            <a:extLst>
              <a:ext uri="{FF2B5EF4-FFF2-40B4-BE49-F238E27FC236}">
                <a16:creationId xmlns:a16="http://schemas.microsoft.com/office/drawing/2014/main" id="{66B632B4-1BCC-4B13-AF7E-DCE0D25F248B}"/>
              </a:ext>
            </a:extLst>
          </p:cNvPr>
          <p:cNvSpPr txBox="1"/>
          <p:nvPr/>
        </p:nvSpPr>
        <p:spPr>
          <a:xfrm>
            <a:off x="3670330" y="1651687"/>
            <a:ext cx="5335115" cy="786177"/>
          </a:xfrm>
          <a:prstGeom prst="rect">
            <a:avLst/>
          </a:prstGeom>
          <a:noFill/>
        </p:spPr>
        <p:txBody>
          <a:bodyPr wrap="none" rtlCol="0">
            <a:spAutoFit/>
          </a:bodyPr>
          <a:lstStyle/>
          <a:p>
            <a:pPr marL="400050" indent="-400050" algn="just">
              <a:lnSpc>
                <a:spcPct val="150000"/>
              </a:lnSpc>
              <a:buAutoNum type="romanLcParenR"/>
            </a:pPr>
            <a:r>
              <a:rPr lang="en-US" sz="1600" b="1" dirty="0">
                <a:solidFill>
                  <a:srgbClr val="0C344C"/>
                </a:solidFill>
                <a:latin typeface="Georgia" pitchFamily="18" charset="0"/>
              </a:rPr>
              <a:t>Computer system with minimum of 8GB ram</a:t>
            </a:r>
          </a:p>
          <a:p>
            <a:pPr marL="400050" indent="-400050" algn="just">
              <a:lnSpc>
                <a:spcPct val="150000"/>
              </a:lnSpc>
            </a:pPr>
            <a:r>
              <a:rPr lang="en-US" sz="1600" b="1" dirty="0">
                <a:solidFill>
                  <a:srgbClr val="0C344C"/>
                </a:solidFill>
                <a:latin typeface="Georgia" pitchFamily="18" charset="0"/>
              </a:rPr>
              <a:t>ii)   Large Dataset Hardware recommendation </a:t>
            </a:r>
          </a:p>
        </p:txBody>
      </p:sp>
      <p:sp>
        <p:nvSpPr>
          <p:cNvPr id="6" name="TextBox 5">
            <a:extLst>
              <a:ext uri="{FF2B5EF4-FFF2-40B4-BE49-F238E27FC236}">
                <a16:creationId xmlns:a16="http://schemas.microsoft.com/office/drawing/2014/main" id="{1A2FBD34-D72B-4FA0-B510-2C6C6C8BCC52}"/>
              </a:ext>
            </a:extLst>
          </p:cNvPr>
          <p:cNvSpPr txBox="1"/>
          <p:nvPr/>
        </p:nvSpPr>
        <p:spPr>
          <a:xfrm>
            <a:off x="3010680" y="2666548"/>
            <a:ext cx="4551246" cy="457369"/>
          </a:xfrm>
          <a:prstGeom prst="rect">
            <a:avLst/>
          </a:prstGeom>
          <a:noFill/>
        </p:spPr>
        <p:txBody>
          <a:bodyPr wrap="none" rtlCol="0">
            <a:spAutoFit/>
          </a:bodyPr>
          <a:lstStyle/>
          <a:p>
            <a:pPr marL="400050" indent="-400050" algn="just">
              <a:lnSpc>
                <a:spcPct val="150000"/>
              </a:lnSpc>
            </a:pPr>
            <a:r>
              <a:rPr lang="en-US" b="1" dirty="0">
                <a:solidFill>
                  <a:srgbClr val="D80F79"/>
                </a:solidFill>
                <a:latin typeface="Georgia" pitchFamily="18" charset="0"/>
              </a:rPr>
              <a:t>Software Requirement Specification </a:t>
            </a:r>
          </a:p>
        </p:txBody>
      </p:sp>
      <p:sp>
        <p:nvSpPr>
          <p:cNvPr id="7" name="TextBox 6">
            <a:extLst>
              <a:ext uri="{FF2B5EF4-FFF2-40B4-BE49-F238E27FC236}">
                <a16:creationId xmlns:a16="http://schemas.microsoft.com/office/drawing/2014/main" id="{6CD81EB5-CD30-4088-A47F-07336233FCCF}"/>
              </a:ext>
            </a:extLst>
          </p:cNvPr>
          <p:cNvSpPr txBox="1"/>
          <p:nvPr/>
        </p:nvSpPr>
        <p:spPr>
          <a:xfrm>
            <a:off x="3798570" y="3272419"/>
            <a:ext cx="2646878" cy="786177"/>
          </a:xfrm>
          <a:prstGeom prst="rect">
            <a:avLst/>
          </a:prstGeom>
          <a:noFill/>
        </p:spPr>
        <p:txBody>
          <a:bodyPr wrap="none" rtlCol="0">
            <a:spAutoFit/>
          </a:bodyPr>
          <a:lstStyle/>
          <a:p>
            <a:pPr marL="400050" indent="-400050" algn="just">
              <a:lnSpc>
                <a:spcPct val="150000"/>
              </a:lnSpc>
              <a:buAutoNum type="romanLcParenR"/>
            </a:pPr>
            <a:r>
              <a:rPr lang="en-US" sz="1600" b="1" dirty="0">
                <a:solidFill>
                  <a:srgbClr val="0C344C"/>
                </a:solidFill>
                <a:latin typeface="Georgia" pitchFamily="18" charset="0"/>
              </a:rPr>
              <a:t>Windows/Linux OS</a:t>
            </a:r>
          </a:p>
          <a:p>
            <a:pPr marL="400050" indent="-400050" algn="just">
              <a:lnSpc>
                <a:spcPct val="150000"/>
              </a:lnSpc>
              <a:buAutoNum type="romanLcParenR"/>
            </a:pPr>
            <a:r>
              <a:rPr lang="en-US" sz="1600" b="1" dirty="0">
                <a:solidFill>
                  <a:srgbClr val="0C344C"/>
                </a:solidFill>
                <a:latin typeface="Georgia" pitchFamily="18" charset="0"/>
              </a:rPr>
              <a:t>Jupyter Notebook</a:t>
            </a:r>
          </a:p>
        </p:txBody>
      </p:sp>
      <p:sp>
        <p:nvSpPr>
          <p:cNvPr id="8" name="TextBox 7">
            <a:extLst>
              <a:ext uri="{FF2B5EF4-FFF2-40B4-BE49-F238E27FC236}">
                <a16:creationId xmlns:a16="http://schemas.microsoft.com/office/drawing/2014/main" id="{81CFBF82-2959-43F4-8B7E-13CD48A35BBA}"/>
              </a:ext>
            </a:extLst>
          </p:cNvPr>
          <p:cNvSpPr txBox="1"/>
          <p:nvPr/>
        </p:nvSpPr>
        <p:spPr>
          <a:xfrm>
            <a:off x="3010680" y="4292035"/>
            <a:ext cx="4644220" cy="507831"/>
          </a:xfrm>
          <a:prstGeom prst="rect">
            <a:avLst/>
          </a:prstGeom>
          <a:noFill/>
        </p:spPr>
        <p:txBody>
          <a:bodyPr wrap="none" rtlCol="0">
            <a:spAutoFit/>
          </a:bodyPr>
          <a:lstStyle/>
          <a:p>
            <a:pPr marL="400050" indent="-400050" algn="just">
              <a:lnSpc>
                <a:spcPct val="150000"/>
              </a:lnSpc>
            </a:pPr>
            <a:r>
              <a:rPr lang="en-US" b="1" dirty="0">
                <a:solidFill>
                  <a:srgbClr val="D80F79"/>
                </a:solidFill>
                <a:latin typeface="Georgia" pitchFamily="18" charset="0"/>
              </a:rPr>
              <a:t>Programming language Specification </a:t>
            </a:r>
          </a:p>
        </p:txBody>
      </p:sp>
      <p:sp>
        <p:nvSpPr>
          <p:cNvPr id="9" name="TextBox 8">
            <a:extLst>
              <a:ext uri="{FF2B5EF4-FFF2-40B4-BE49-F238E27FC236}">
                <a16:creationId xmlns:a16="http://schemas.microsoft.com/office/drawing/2014/main" id="{52E42578-E6B8-438F-8970-5CA615897BD4}"/>
              </a:ext>
            </a:extLst>
          </p:cNvPr>
          <p:cNvSpPr txBox="1"/>
          <p:nvPr/>
        </p:nvSpPr>
        <p:spPr>
          <a:xfrm>
            <a:off x="3798570" y="4799866"/>
            <a:ext cx="2076209" cy="786177"/>
          </a:xfrm>
          <a:prstGeom prst="rect">
            <a:avLst/>
          </a:prstGeom>
          <a:noFill/>
        </p:spPr>
        <p:txBody>
          <a:bodyPr wrap="none" rtlCol="0">
            <a:spAutoFit/>
          </a:bodyPr>
          <a:lstStyle/>
          <a:p>
            <a:pPr marL="400050" indent="-400050" algn="just">
              <a:lnSpc>
                <a:spcPct val="150000"/>
              </a:lnSpc>
              <a:buAutoNum type="romanLcParenR"/>
            </a:pPr>
            <a:r>
              <a:rPr lang="en-US" sz="1600" b="1" dirty="0">
                <a:solidFill>
                  <a:srgbClr val="0C344C"/>
                </a:solidFill>
                <a:latin typeface="Georgia" pitchFamily="18" charset="0"/>
              </a:rPr>
              <a:t>Python</a:t>
            </a:r>
          </a:p>
          <a:p>
            <a:pPr marL="400050" indent="-400050" algn="just">
              <a:lnSpc>
                <a:spcPct val="150000"/>
              </a:lnSpc>
              <a:buAutoNum type="romanLcParenR"/>
            </a:pPr>
            <a:r>
              <a:rPr lang="en-US" sz="1600" b="1" dirty="0">
                <a:solidFill>
                  <a:srgbClr val="0C344C"/>
                </a:solidFill>
                <a:latin typeface="Georgia" pitchFamily="18" charset="0"/>
              </a:rPr>
              <a:t>ML Algorithm</a:t>
            </a:r>
          </a:p>
        </p:txBody>
      </p:sp>
    </p:spTree>
    <p:extLst>
      <p:ext uri="{BB962C8B-B14F-4D97-AF65-F5344CB8AC3E}">
        <p14:creationId xmlns:p14="http://schemas.microsoft.com/office/powerpoint/2010/main" val="3970513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2592925" y="633441"/>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Specifications:</a:t>
            </a:r>
            <a:endParaRPr lang="en-IN" sz="3200" b="1" dirty="0">
              <a:latin typeface="Georgia" panose="02040502050405020303"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64E7AAD-C4C5-44EB-8D87-47DF95395E93}"/>
              </a:ext>
            </a:extLst>
          </p:cNvPr>
          <p:cNvSpPr txBox="1"/>
          <p:nvPr/>
        </p:nvSpPr>
        <p:spPr>
          <a:xfrm>
            <a:off x="2592925" y="1377000"/>
            <a:ext cx="9191638" cy="395627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600" b="1" dirty="0">
                <a:solidFill>
                  <a:srgbClr val="0C344C"/>
                </a:solidFill>
                <a:latin typeface="Georgia" pitchFamily="18" charset="0"/>
              </a:rPr>
              <a:t>Firstly analyze the different factors in the network</a:t>
            </a:r>
          </a:p>
          <a:p>
            <a:pPr marL="285750" indent="-285750" algn="just">
              <a:lnSpc>
                <a:spcPct val="200000"/>
              </a:lnSpc>
              <a:buFont typeface="Wingdings" panose="05000000000000000000" pitchFamily="2" charset="2"/>
              <a:buChar char="Ø"/>
            </a:pPr>
            <a:r>
              <a:rPr lang="en-US" sz="1600" b="1" dirty="0">
                <a:solidFill>
                  <a:srgbClr val="0C344C"/>
                </a:solidFill>
                <a:latin typeface="Georgia" pitchFamily="18" charset="0"/>
              </a:rPr>
              <a:t>Apply algorithm to predict the accuracy of the factors which actually effect the network</a:t>
            </a:r>
          </a:p>
          <a:p>
            <a:pPr marL="285750" indent="-285750" algn="just">
              <a:lnSpc>
                <a:spcPct val="200000"/>
              </a:lnSpc>
              <a:buFont typeface="Wingdings" panose="05000000000000000000" pitchFamily="2" charset="2"/>
              <a:buChar char="Ø"/>
            </a:pPr>
            <a:r>
              <a:rPr lang="en-US" sz="1600" b="1" dirty="0">
                <a:solidFill>
                  <a:srgbClr val="0C344C"/>
                </a:solidFill>
                <a:latin typeface="Georgia" pitchFamily="18" charset="0"/>
              </a:rPr>
              <a:t>Cost Prediction</a:t>
            </a:r>
          </a:p>
          <a:p>
            <a:pPr marL="285750" indent="-285750" algn="just">
              <a:lnSpc>
                <a:spcPct val="200000"/>
              </a:lnSpc>
              <a:buFont typeface="Wingdings" panose="05000000000000000000" pitchFamily="2" charset="2"/>
              <a:buChar char="Ø"/>
            </a:pPr>
            <a:r>
              <a:rPr lang="en-US" sz="1600" b="1" dirty="0">
                <a:solidFill>
                  <a:srgbClr val="0C344C"/>
                </a:solidFill>
                <a:latin typeface="Georgia" pitchFamily="18" charset="0"/>
              </a:rPr>
              <a:t>Security aspects of the network so that we can reduce the packet loss, drop calls and network failures</a:t>
            </a:r>
          </a:p>
          <a:p>
            <a:pPr marL="285750" indent="-285750" algn="just">
              <a:lnSpc>
                <a:spcPct val="200000"/>
              </a:lnSpc>
              <a:buFont typeface="Wingdings" panose="05000000000000000000" pitchFamily="2" charset="2"/>
              <a:buChar char="Ø"/>
            </a:pPr>
            <a:r>
              <a:rPr lang="en-US" sz="1600" b="1" dirty="0">
                <a:solidFill>
                  <a:srgbClr val="0C344C"/>
                </a:solidFill>
                <a:latin typeface="Georgia" pitchFamily="18" charset="0"/>
              </a:rPr>
              <a:t>Then we will apply the Machine Learning Algorithm to predict the congestion and anomaly detection</a:t>
            </a:r>
          </a:p>
        </p:txBody>
      </p:sp>
    </p:spTree>
    <p:extLst>
      <p:ext uri="{BB962C8B-B14F-4D97-AF65-F5344CB8AC3E}">
        <p14:creationId xmlns:p14="http://schemas.microsoft.com/office/powerpoint/2010/main" val="14169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2592925" y="633441"/>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References of Datasets:</a:t>
            </a:r>
            <a:endParaRPr lang="en-IN" sz="3200" b="1" dirty="0">
              <a:latin typeface="Georgia" panose="02040502050405020303"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64E7AAD-C4C5-44EB-8D87-47DF95395E93}"/>
              </a:ext>
            </a:extLst>
          </p:cNvPr>
          <p:cNvSpPr txBox="1"/>
          <p:nvPr/>
        </p:nvSpPr>
        <p:spPr>
          <a:xfrm>
            <a:off x="2592925" y="1377000"/>
            <a:ext cx="9191638" cy="2170659"/>
          </a:xfrm>
          <a:prstGeom prst="rect">
            <a:avLst/>
          </a:prstGeom>
          <a:noFill/>
        </p:spPr>
        <p:txBody>
          <a:bodyPr wrap="square" rtlCol="0">
            <a:spAutoFit/>
          </a:bodyPr>
          <a:lstStyle/>
          <a:p>
            <a:pPr marL="285750" indent="-285750" algn="just">
              <a:lnSpc>
                <a:spcPct val="300000"/>
              </a:lnSpc>
              <a:buFont typeface="Wingdings" panose="05000000000000000000" pitchFamily="2" charset="2"/>
              <a:buChar char="Ø"/>
            </a:pPr>
            <a:r>
              <a:rPr lang="en-US" sz="1600" b="1" dirty="0">
                <a:solidFill>
                  <a:srgbClr val="0070C0"/>
                </a:solidFill>
                <a:hlinkClick r:id="rId2">
                  <a:extLst>
                    <a:ext uri="{A12FA001-AC4F-418D-AE19-62706E023703}">
                      <ahyp:hlinkClr xmlns:ahyp="http://schemas.microsoft.com/office/drawing/2018/hyperlinkcolor" val="tx"/>
                    </a:ext>
                  </a:extLst>
                </a:hlinkClick>
              </a:rPr>
              <a:t>https://www.kaggle.com/naebolo/predict-traffic-of-lte-network</a:t>
            </a:r>
            <a:endParaRPr lang="en-US" sz="1600" b="1" dirty="0">
              <a:solidFill>
                <a:srgbClr val="0070C0"/>
              </a:solidFill>
              <a:latin typeface="Georgia" pitchFamily="18" charset="0"/>
            </a:endParaRPr>
          </a:p>
          <a:p>
            <a:pPr marL="285750" indent="-285750" algn="just">
              <a:lnSpc>
                <a:spcPct val="300000"/>
              </a:lnSpc>
              <a:buFont typeface="Wingdings" panose="05000000000000000000" pitchFamily="2" charset="2"/>
              <a:buChar char="Ø"/>
            </a:pPr>
            <a:r>
              <a:rPr lang="en-US" sz="1600" b="1" dirty="0">
                <a:solidFill>
                  <a:srgbClr val="0070C0"/>
                </a:solidFill>
                <a:hlinkClick r:id="rId3">
                  <a:extLst>
                    <a:ext uri="{A12FA001-AC4F-418D-AE19-62706E023703}">
                      <ahyp:hlinkClr xmlns:ahyp="http://schemas.microsoft.com/office/drawing/2018/hyperlinkcolor" val="tx"/>
                    </a:ext>
                  </a:extLst>
                </a:hlinkClick>
              </a:rPr>
              <a:t>https://www.kaggle.com/crawford/computer-network-traffic</a:t>
            </a:r>
            <a:endParaRPr lang="en-US" sz="1600" b="1" dirty="0">
              <a:solidFill>
                <a:srgbClr val="0070C0"/>
              </a:solidFill>
            </a:endParaRPr>
          </a:p>
          <a:p>
            <a:pPr marL="285750" indent="-285750" algn="just">
              <a:lnSpc>
                <a:spcPct val="300000"/>
              </a:lnSpc>
              <a:buFont typeface="Wingdings" panose="05000000000000000000" pitchFamily="2" charset="2"/>
              <a:buChar char="Ø"/>
            </a:pPr>
            <a:r>
              <a:rPr lang="en-IN" sz="1600" b="1" dirty="0">
                <a:solidFill>
                  <a:srgbClr val="0070C0"/>
                </a:solidFill>
                <a:hlinkClick r:id="rId4">
                  <a:extLst>
                    <a:ext uri="{A12FA001-AC4F-418D-AE19-62706E023703}">
                      <ahyp:hlinkClr xmlns:ahyp="http://schemas.microsoft.com/office/drawing/2018/hyperlinkcolor" val="tx"/>
                    </a:ext>
                  </a:extLst>
                </a:hlinkClick>
              </a:rPr>
              <a:t>https://www.kaggle.com/galaxyh/kdd-cup-1999-data</a:t>
            </a:r>
            <a:endParaRPr lang="en-US" sz="1600" b="1" dirty="0">
              <a:solidFill>
                <a:srgbClr val="0070C0"/>
              </a:solidFill>
              <a:latin typeface="Georgia" pitchFamily="18" charset="0"/>
            </a:endParaRPr>
          </a:p>
        </p:txBody>
      </p:sp>
    </p:spTree>
    <p:extLst>
      <p:ext uri="{BB962C8B-B14F-4D97-AF65-F5344CB8AC3E}">
        <p14:creationId xmlns:p14="http://schemas.microsoft.com/office/powerpoint/2010/main" val="322149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BEE6-9247-43D5-A3ED-348F2940E64A}"/>
              </a:ext>
            </a:extLst>
          </p:cNvPr>
          <p:cNvSpPr>
            <a:spLocks noGrp="1"/>
          </p:cNvSpPr>
          <p:nvPr>
            <p:ph type="title"/>
          </p:nvPr>
        </p:nvSpPr>
        <p:spPr>
          <a:xfrm>
            <a:off x="194958" y="166910"/>
            <a:ext cx="8911687" cy="560877"/>
          </a:xfrm>
        </p:spPr>
        <p:txBody>
          <a:bodyPr>
            <a:normAutofit fontScale="90000"/>
          </a:bodyPr>
          <a:lstStyle/>
          <a:p>
            <a:r>
              <a:rPr lang="en-US" sz="3200" b="1" dirty="0">
                <a:latin typeface="Georgia" panose="02040502050405020303" pitchFamily="18" charset="0"/>
                <a:cs typeface="Times New Roman" panose="02020603050405020304" pitchFamily="18" charset="0"/>
              </a:rPr>
              <a:t>Project Output:</a:t>
            </a:r>
            <a:endParaRPr lang="en-IN" sz="3200" b="1" dirty="0">
              <a:latin typeface="Georgia" panose="02040502050405020303" pitchFamily="18" charset="0"/>
              <a:cs typeface="Times New Roman" panose="02020603050405020304" pitchFamily="18" charset="0"/>
            </a:endParaRPr>
          </a:p>
        </p:txBody>
      </p:sp>
      <p:pic>
        <p:nvPicPr>
          <p:cNvPr id="4" name="Picture 3" descr="WhatsApp Image 2019-10-09 at 22.06.44.jpeg">
            <a:extLst>
              <a:ext uri="{FF2B5EF4-FFF2-40B4-BE49-F238E27FC236}">
                <a16:creationId xmlns:a16="http://schemas.microsoft.com/office/drawing/2014/main" id="{B086DCC2-6572-4771-B500-CB3554A15C52}"/>
              </a:ext>
            </a:extLst>
          </p:cNvPr>
          <p:cNvPicPr>
            <a:picLocks noChangeAspect="1"/>
          </p:cNvPicPr>
          <p:nvPr/>
        </p:nvPicPr>
        <p:blipFill>
          <a:blip r:embed="rId2"/>
          <a:srcRect l="10761" t="12972" r="13267"/>
          <a:stretch>
            <a:fillRect/>
          </a:stretch>
        </p:blipFill>
        <p:spPr>
          <a:xfrm>
            <a:off x="2592925" y="1637291"/>
            <a:ext cx="7643004" cy="4924799"/>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635A67CF-9257-4519-AF48-915382082D35}"/>
              </a:ext>
            </a:extLst>
          </p:cNvPr>
          <p:cNvSpPr txBox="1">
            <a:spLocks/>
          </p:cNvSpPr>
          <p:nvPr/>
        </p:nvSpPr>
        <p:spPr>
          <a:xfrm>
            <a:off x="1958583" y="727787"/>
            <a:ext cx="8911687" cy="560877"/>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latin typeface="Georgia" panose="02040502050405020303" pitchFamily="18" charset="0"/>
                <a:cs typeface="Times New Roman" panose="02020603050405020304" pitchFamily="18" charset="0"/>
              </a:rPr>
              <a:t>Network Congestion Analysis:</a:t>
            </a:r>
            <a:endParaRPr lang="en-IN" sz="2800" b="1"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2454741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1053</TotalTime>
  <Words>605</Words>
  <Application>Microsoft Office PowerPoint</Application>
  <PresentationFormat>Widescreen</PresentationFormat>
  <Paragraphs>82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Cooper Black</vt:lpstr>
      <vt:lpstr>Georgia</vt:lpstr>
      <vt:lpstr>Wingdings</vt:lpstr>
      <vt:lpstr>Wingdings 3</vt:lpstr>
      <vt:lpstr>Wisp</vt:lpstr>
      <vt:lpstr>Network Congestion Analysis and Anomaly Detection </vt:lpstr>
      <vt:lpstr>Introduction</vt:lpstr>
      <vt:lpstr>Problem Statement</vt:lpstr>
      <vt:lpstr>Main Objective</vt:lpstr>
      <vt:lpstr>Use Cases:</vt:lpstr>
      <vt:lpstr>Requirements:</vt:lpstr>
      <vt:lpstr>Specifications:</vt:lpstr>
      <vt:lpstr>References of Datasets:</vt:lpstr>
      <vt:lpstr>Project Output:</vt:lpstr>
      <vt:lpstr>PowerPoint Presentation</vt:lpstr>
      <vt:lpstr>PowerPoint Presentation</vt:lpstr>
      <vt:lpstr>PowerPoint Presentation</vt:lpstr>
      <vt:lpstr>PowerPoint Presentation</vt:lpstr>
      <vt:lpstr>Project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FINFET BASED SRAM CELLS</dc:title>
  <dc:creator>Vivek Kumar</dc:creator>
  <cp:lastModifiedBy>SHANI KUMAR GUPTA</cp:lastModifiedBy>
  <cp:revision>90</cp:revision>
  <dcterms:created xsi:type="dcterms:W3CDTF">2019-12-03T19:56:49Z</dcterms:created>
  <dcterms:modified xsi:type="dcterms:W3CDTF">2020-03-29T04:36:06Z</dcterms:modified>
</cp:coreProperties>
</file>